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9" r:id="rId12"/>
    <p:sldId id="263" r:id="rId13"/>
    <p:sldId id="270" r:id="rId14"/>
    <p:sldId id="264" r:id="rId15"/>
    <p:sldId id="265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" panose="00000500000000000000" pitchFamily="2" charset="0"/>
      <p:regular r:id="rId22"/>
      <p:bold r:id="rId23"/>
    </p:embeddedFont>
    <p:embeddedFont>
      <p:font typeface="Merriweather Bold" panose="00000800000000000000" charset="0"/>
      <p:bold r:id="rId24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15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0067F-8DCE-8498-F830-6DCDFD71D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15BA7-9042-4F9D-4548-8FA61249C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E6376-856F-E977-D31D-184AF56BA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B758-A3C4-DF6C-8450-6752E3414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69B44-8CCC-7325-368A-00B1BF7B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96529-5A0A-DF84-12D6-B148A854B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66A50-C929-F50D-FBA4-56C681FCB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7336-DE5A-18EE-2953-0169CF5E6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C065-DF59-8A3D-51AF-66CC721F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2E849-F5A0-FA90-0252-96253E252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4E99C-4055-C047-890F-9105E7737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3C30-978D-839A-AFD7-09147A5E9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28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9FCDC-9C61-640E-A3E6-1C29A4092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25BDE-6922-A994-1419-42B2ECDC6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A530B-2E1B-6132-5A8D-DB6010812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24940-7BE5-D81F-2A98-B715B456F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6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92185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Abertura de Porta por Código e Bluetooth com Arduino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76211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Um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automação residencial que integra Arduino uno com tecnologias de Código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consola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4x4 e Bluetooth para acesso seguro.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652403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858575" y="6454662"/>
            <a:ext cx="3384760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 err="1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</a:t>
            </a: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João Pedro Coelho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344FD-F3AA-0B4E-370B-6DF94E6E4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C5CA2D9-A6A0-6EA7-A8FB-43F28ADD27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154269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B23341C-B096-DA25-D1C7-51671B4E39BD}"/>
              </a:ext>
            </a:extLst>
          </p:cNvPr>
          <p:cNvSpPr/>
          <p:nvPr/>
        </p:nvSpPr>
        <p:spPr>
          <a:xfrm>
            <a:off x="431840" y="1882021"/>
            <a:ext cx="345531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Lógica de Programação</a:t>
            </a: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57D2076-577A-FE8E-0584-4B30BE16C28B}"/>
              </a:ext>
            </a:extLst>
          </p:cNvPr>
          <p:cNvSpPr/>
          <p:nvPr/>
        </p:nvSpPr>
        <p:spPr>
          <a:xfrm>
            <a:off x="431840" y="9086017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41726E-5837-E1A8-38CC-196F15FBAE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96" y="2340530"/>
            <a:ext cx="7044304" cy="57786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7E992F-C420-519D-D518-C64D67221C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59" y="2340530"/>
            <a:ext cx="6744639" cy="572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7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1B00-22B5-C09B-C6CC-A63EB341F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567B929-EC2A-C6D3-EEBB-98D71A4CC8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154269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EDB2568-8B6D-9001-A235-734A9C304343}"/>
              </a:ext>
            </a:extLst>
          </p:cNvPr>
          <p:cNvSpPr/>
          <p:nvPr/>
        </p:nvSpPr>
        <p:spPr>
          <a:xfrm>
            <a:off x="431840" y="1882021"/>
            <a:ext cx="345531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Lógica de Programação</a:t>
            </a: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EEFE2BF-1C4F-0C3B-960C-19584409540E}"/>
              </a:ext>
            </a:extLst>
          </p:cNvPr>
          <p:cNvSpPr/>
          <p:nvPr/>
        </p:nvSpPr>
        <p:spPr>
          <a:xfrm>
            <a:off x="431840" y="9086017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96216A-38D6-9FEE-D878-3D3C19B0AC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0" y="2448612"/>
            <a:ext cx="7567228" cy="55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4320"/>
            <a:ext cx="744116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Demonstração Funcional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601629" y="2864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Entrada do Código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397568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Utilizador digita sequência numérica no teclado físico.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611" y="3223141"/>
            <a:ext cx="369213" cy="46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267" y="2864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Conexão Bluetooth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9943267" y="3397568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Smartphone emparelha com o módulo HC-05 via aplicação.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3553" y="3607475"/>
            <a:ext cx="369213" cy="461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267" y="53070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Verificação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943267" y="5840611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confirma autenticidade do código ou dispositivo.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219" y="5809417"/>
            <a:ext cx="369213" cy="46160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01629" y="53070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Abertura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>
            <a:off x="863798" y="5840611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Servo aciona mecanismo e libera acesso à porta.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180" y="2489240"/>
            <a:ext cx="4515922" cy="45159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277" y="5425083"/>
            <a:ext cx="369213" cy="4616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D83492-E101-1BDC-575A-4C87294D7536}"/>
              </a:ext>
            </a:extLst>
          </p:cNvPr>
          <p:cNvSpPr/>
          <p:nvPr/>
        </p:nvSpPr>
        <p:spPr>
          <a:xfrm>
            <a:off x="411735" y="330468"/>
            <a:ext cx="2958189" cy="501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32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Demonstração</a:t>
            </a: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32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Funcional</a:t>
            </a:r>
            <a:endParaRPr lang="en-US" sz="3200" dirty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6050"/>
              </a:lnSpc>
              <a:buNone/>
            </a:pPr>
            <a:endParaRPr lang="en-US" sz="3200" dirty="0">
              <a:solidFill>
                <a:srgbClr val="F5F0F0"/>
              </a:solidFill>
              <a:latin typeface="Merriweather" pitchFamily="34" charset="0"/>
            </a:endParaRPr>
          </a:p>
          <a:p>
            <a:pPr marL="0" indent="0" algn="l">
              <a:lnSpc>
                <a:spcPts val="6050"/>
              </a:lnSpc>
              <a:buNone/>
            </a:pPr>
            <a:r>
              <a:rPr lang="en-US" sz="3200" dirty="0" err="1">
                <a:solidFill>
                  <a:srgbClr val="F5F0F0"/>
                </a:solidFill>
                <a:latin typeface="Merriweather" pitchFamily="34" charset="0"/>
              </a:rPr>
              <a:t>Montagem</a:t>
            </a:r>
            <a:r>
              <a:rPr lang="en-US" sz="3200" dirty="0">
                <a:solidFill>
                  <a:srgbClr val="F5F0F0"/>
                </a:solidFill>
                <a:latin typeface="Merriweather" pitchFamily="34" charset="0"/>
              </a:rPr>
              <a:t> e </a:t>
            </a:r>
          </a:p>
          <a:p>
            <a:pPr marL="0" indent="0" algn="l">
              <a:lnSpc>
                <a:spcPts val="605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</a:rPr>
              <a:t>testes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EE3F43-7559-CF56-BEDB-5A624637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53"/>
          <a:stretch/>
        </p:blipFill>
        <p:spPr>
          <a:xfrm>
            <a:off x="4591076" y="330468"/>
            <a:ext cx="9700278" cy="69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89" y="559832"/>
            <a:ext cx="797159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Possíveis Melhorias e Expansões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182" y="1603177"/>
            <a:ext cx="1307306" cy="117324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722" y="2156222"/>
            <a:ext cx="286226" cy="35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1085" y="1806773"/>
            <a:ext cx="28070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Controlo Remoto Wi-Fi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1085" y="2247067"/>
            <a:ext cx="3649266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Acesso à distância através da Internet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328" y="2792254"/>
            <a:ext cx="9148643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529" y="2827258"/>
            <a:ext cx="2614613" cy="11732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603" y="3234928"/>
            <a:ext cx="286226" cy="3579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738" y="3030855"/>
            <a:ext cx="354341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Notificações </a:t>
            </a:r>
            <a:r>
              <a:rPr lang="en-US" sz="20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</a:t>
            </a: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20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Telemóvel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738" y="3471148"/>
            <a:ext cx="354341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Alertas sobre tentativas de acesso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981" y="4016335"/>
            <a:ext cx="8494990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876" y="4051340"/>
            <a:ext cx="3921919" cy="11732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722" y="4459010"/>
            <a:ext cx="286226" cy="3579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391" y="4254937"/>
            <a:ext cx="270712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Múltiplos Utilizadores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391" y="4695230"/>
            <a:ext cx="405407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Perfis com diferentes níveis de permissão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634" y="5240417"/>
            <a:ext cx="7841337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223" y="5275421"/>
            <a:ext cx="5229225" cy="117324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722" y="5683091"/>
            <a:ext cx="286226" cy="35790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2044" y="5479018"/>
            <a:ext cx="2545080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Registo de Acessos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2044" y="5919311"/>
            <a:ext cx="3912513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Histórico detalhado de entradas e saídas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287" y="6464498"/>
            <a:ext cx="7187684" cy="11430"/>
          </a:xfrm>
          <a:prstGeom prst="roundRect">
            <a:avLst>
              <a:gd name="adj" fmla="val 748182"/>
            </a:avLst>
          </a:prstGeom>
          <a:solidFill>
            <a:srgbClr val="194A99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69" y="6499503"/>
            <a:ext cx="6536531" cy="1173242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0603" y="6907173"/>
            <a:ext cx="286226" cy="35790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698" y="6703100"/>
            <a:ext cx="284904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Integração com Alarme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698" y="7143393"/>
            <a:ext cx="458640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Conexão com sistemas de segurança existentes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393" y="671751"/>
            <a:ext cx="9396413" cy="762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 e Perspetivas Futuras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854393" y="1922740"/>
            <a:ext cx="2153483" cy="179701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506" y="2606635"/>
            <a:ext cx="343257" cy="4291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51954" y="2166818"/>
            <a:ext cx="4089678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Funcionalidades Concluídas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251954" y="2694623"/>
            <a:ext cx="10279975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funcional com autenticação por código e Bluetooth implementados com sucesso.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29915" y="3704511"/>
            <a:ext cx="10524053" cy="15240"/>
          </a:xfrm>
          <a:prstGeom prst="roundRect">
            <a:avLst>
              <a:gd name="adj" fmla="val 672768"/>
            </a:avLst>
          </a:prstGeom>
          <a:solidFill>
            <a:srgbClr val="194A99"/>
          </a:solidFill>
          <a:ln/>
        </p:spPr>
      </p:sp>
      <p:sp>
        <p:nvSpPr>
          <p:cNvPr id="8" name="Shape 5"/>
          <p:cNvSpPr/>
          <p:nvPr/>
        </p:nvSpPr>
        <p:spPr>
          <a:xfrm>
            <a:off x="854393" y="3841790"/>
            <a:ext cx="4307086" cy="179701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307" y="4525685"/>
            <a:ext cx="343257" cy="4291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05557" y="4085868"/>
            <a:ext cx="305145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Aplicações Práticas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405557" y="4613672"/>
            <a:ext cx="8126373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Solução adaptável para residências, escritórios e espaços comerciais de pequena escala.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3518" y="5623560"/>
            <a:ext cx="8370451" cy="15240"/>
          </a:xfrm>
          <a:prstGeom prst="roundRect">
            <a:avLst>
              <a:gd name="adj" fmla="val 672768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854393" y="5760839"/>
            <a:ext cx="6460808" cy="1797010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108" y="6444734"/>
            <a:ext cx="343257" cy="42910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9278" y="6004917"/>
            <a:ext cx="305145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Inovação Contínua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59278" y="6532721"/>
            <a:ext cx="5972651" cy="781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 sólida para desenvolvimento de sistemas mais avançados de automação residencial.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68328"/>
            <a:ext cx="849653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Contextualização e Objetivos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4909780"/>
            <a:ext cx="4136350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51718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Modernização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5705356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Transformar os tradicionais sistemas de chave em soluções digitais inteligentes adaptadas ao mundo atual.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4909780"/>
            <a:ext cx="4136350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022" y="51718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Segurança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022" y="5705356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Reforçar a proteção residencial através de métodos de acesso controlados e personalizáveis.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09780"/>
            <a:ext cx="4136350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1718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Acessibilidade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5705356"/>
            <a:ext cx="361223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Oferecer múltiplas opções de acesso via código numérico ou conexão Bluetooth pelo smartphone.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2267D-85D3-56C3-C026-4B0A9801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5B871B-875E-0959-9510-96A0EE667DCF}"/>
              </a:ext>
            </a:extLst>
          </p:cNvPr>
          <p:cNvSpPr/>
          <p:nvPr/>
        </p:nvSpPr>
        <p:spPr>
          <a:xfrm>
            <a:off x="431840" y="339328"/>
            <a:ext cx="362509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Componentes Principais</a:t>
            </a:r>
            <a:endParaRPr lang="en-US" sz="24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4B407C3-4DB3-5960-DE5D-54B012B671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0" y="971669"/>
            <a:ext cx="4465558" cy="446555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3C141B1-1F10-14C3-CD2E-B12AD80373C1}"/>
              </a:ext>
            </a:extLst>
          </p:cNvPr>
          <p:cNvSpPr/>
          <p:nvPr/>
        </p:nvSpPr>
        <p:spPr>
          <a:xfrm>
            <a:off x="431840" y="559141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Arduino Uno</a:t>
            </a:r>
            <a:endParaRPr lang="en-US" sz="1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CC4BCB-AC97-FC3D-8BC8-606B00060CDC}"/>
              </a:ext>
            </a:extLst>
          </p:cNvPr>
          <p:cNvSpPr/>
          <p:nvPr/>
        </p:nvSpPr>
        <p:spPr>
          <a:xfrm>
            <a:off x="431840" y="5858232"/>
            <a:ext cx="446555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Microcontrolador que funciona como cérebro do sistema, processando todas as informações.</a:t>
            </a:r>
            <a:endParaRPr lang="en-US" sz="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04F58D5-56DF-16C5-2EC6-87B6146869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421" y="971669"/>
            <a:ext cx="4465558" cy="446555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D049D6FB-9A4E-CF4C-5ED4-2582FDC206F1}"/>
              </a:ext>
            </a:extLst>
          </p:cNvPr>
          <p:cNvSpPr/>
          <p:nvPr/>
        </p:nvSpPr>
        <p:spPr>
          <a:xfrm>
            <a:off x="5082421" y="559141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Módulo HC-05</a:t>
            </a:r>
            <a:endParaRPr lang="en-US" sz="1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E3CD856-F3D1-A3D3-34CB-3EB8BEBAA5EC}"/>
              </a:ext>
            </a:extLst>
          </p:cNvPr>
          <p:cNvSpPr/>
          <p:nvPr/>
        </p:nvSpPr>
        <p:spPr>
          <a:xfrm>
            <a:off x="5082421" y="5858232"/>
            <a:ext cx="446555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Componente que permite a comunicação sem fios entre o telemóvel e o sistema.</a:t>
            </a:r>
            <a:endParaRPr lang="en-US" sz="9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5791777-98CE-8398-FC43-DF64EF53BC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3002" y="971669"/>
            <a:ext cx="4465558" cy="4465558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42FBD9A4-87C9-A3C7-A89A-564714AFED95}"/>
              </a:ext>
            </a:extLst>
          </p:cNvPr>
          <p:cNvSpPr/>
          <p:nvPr/>
        </p:nvSpPr>
        <p:spPr>
          <a:xfrm>
            <a:off x="9733002" y="559141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Teclado 4x4</a:t>
            </a:r>
            <a:endParaRPr lang="en-US" sz="1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D1DC933-A496-4133-040B-6F3E995633E7}"/>
              </a:ext>
            </a:extLst>
          </p:cNvPr>
          <p:cNvSpPr/>
          <p:nvPr/>
        </p:nvSpPr>
        <p:spPr>
          <a:xfrm>
            <a:off x="9733002" y="5858232"/>
            <a:ext cx="446555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Interface física para introduzir códigos numéricos de acesso.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271867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339328"/>
            <a:ext cx="362509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Componentes Principais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726" y="1385054"/>
            <a:ext cx="4465558" cy="44655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4726" y="631793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Servomotor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914726" y="6584752"/>
            <a:ext cx="446555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Mecanismo que aciona fisicamente a fechadura, permitindo abrir a porta.</a:t>
            </a:r>
            <a:endParaRPr lang="en-US" sz="9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826" y="1385054"/>
            <a:ext cx="4465558" cy="44655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864826" y="6317933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 LCD  I2C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864826" y="6584752"/>
            <a:ext cx="4465558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Display LCD 106x2 com módulo I2C para receber a informação enviada pelo Arduino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109" y="416838"/>
            <a:ext cx="4343162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Especificações Técnicas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6109" y="1192530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5V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329" y="1881068"/>
            <a:ext cx="1892141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Tensão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6109" y="2208252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Alimentação DC padrão compatível com Arduino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6109" y="2980015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10m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329" y="3668554"/>
            <a:ext cx="1892141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Alcance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6109" y="3995738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Raio de operação Bluetooth eficiente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6109" y="4767501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329" y="5456039"/>
            <a:ext cx="1892141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Código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6109" y="5783223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Capacidade de armazenamento de </a:t>
            </a:r>
            <a:r>
              <a:rPr lang="en-US" sz="11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senha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6109" y="6554986"/>
            <a:ext cx="8084582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100mA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9112329" y="7243524"/>
            <a:ext cx="1892141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Consumo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6109" y="7570708"/>
            <a:ext cx="808458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Baixo consumo energético para longevidade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9441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757" y="1359575"/>
            <a:ext cx="5520928" cy="47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Esquema de Ligações Elétricas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070" y="1886629"/>
            <a:ext cx="9102903" cy="61611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757" y="7573089"/>
            <a:ext cx="13572887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771" y="657463"/>
            <a:ext cx="7545110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Fases de Desenvolvimento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836771" y="188273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696" y="188273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Projeto e Design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374696" y="2399586"/>
            <a:ext cx="1241893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Elaboração do esquema elétrico e planeamento das funcionalidades essenciais do sistema.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5387" y="302109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3312" y="302109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Programação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1733312" y="3537942"/>
            <a:ext cx="1206031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Desenvolvimento do código-fonte para Arduino, incluindo bibliotecas específicas para componentes.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4004" y="4159448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1928" y="4159448"/>
            <a:ext cx="333077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de Comunicação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2091928" y="4676299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Verificação da fiabilidade do Bluetooth e resposta do teclado às entradas numéricas.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2620" y="529780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0544" y="5297805"/>
            <a:ext cx="4223028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Implementação de Segurança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450544" y="5814655"/>
            <a:ext cx="1134308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Adição de camadas de proteção contra tentativas não autorizadas de acesso.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4004" y="643616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1928" y="643616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Testes Integrados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091928" y="6953012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Verificação do funcionamento conjunto de todos os componentes em cenários reais.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1542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1840" y="1882021"/>
            <a:ext cx="367782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Lógica de </a:t>
            </a:r>
            <a:r>
              <a:rPr lang="en-US" sz="24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Programação</a:t>
            </a: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(Código conte)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31840" y="9086017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A71291B-3A68-2862-7B14-546C86A98C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0" y="2551064"/>
            <a:ext cx="6204929" cy="55552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9AC6DE-79B3-1977-97E7-8F7E5D5767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025" y="2541373"/>
            <a:ext cx="7611396" cy="5550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0487-8D45-B24F-9664-34750110D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3EC5D7-FF90-D15E-BBDE-D25D109554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154269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F306933-58F9-0B9A-796C-8451077A7A68}"/>
              </a:ext>
            </a:extLst>
          </p:cNvPr>
          <p:cNvSpPr/>
          <p:nvPr/>
        </p:nvSpPr>
        <p:spPr>
          <a:xfrm>
            <a:off x="431840" y="1882021"/>
            <a:ext cx="345531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Lógica de Programação</a:t>
            </a:r>
            <a:endParaRPr lang="en-US" sz="2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5AEB8AF-E092-CF2F-EF13-D61BDDBB616D}"/>
              </a:ext>
            </a:extLst>
          </p:cNvPr>
          <p:cNvSpPr/>
          <p:nvPr/>
        </p:nvSpPr>
        <p:spPr>
          <a:xfrm>
            <a:off x="431840" y="9086017"/>
            <a:ext cx="13766721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0A9F15-181D-3456-BB76-6E15C69B70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2" y="2383602"/>
            <a:ext cx="6596139" cy="562888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F0FCF3-B8F1-384D-1344-2C9F493886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310" y="2383602"/>
            <a:ext cx="7948121" cy="55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444</Words>
  <Application>Microsoft Office PowerPoint</Application>
  <PresentationFormat>Personalizados</PresentationFormat>
  <Paragraphs>98</Paragraphs>
  <Slides>15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Calibri</vt:lpstr>
      <vt:lpstr>Arial</vt:lpstr>
      <vt:lpstr>Merriweather</vt:lpstr>
      <vt:lpstr>Merriweather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</cp:lastModifiedBy>
  <cp:revision>4</cp:revision>
  <dcterms:created xsi:type="dcterms:W3CDTF">2025-03-27T00:20:30Z</dcterms:created>
  <dcterms:modified xsi:type="dcterms:W3CDTF">2025-05-23T22:25:48Z</dcterms:modified>
</cp:coreProperties>
</file>